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4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000000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6" autoAdjust="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0A4C3C-751E-4F97-A097-A0D11F819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4B9C55-82DA-4C36-8EE0-CC6BF66B9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F6D99D-29EE-47A8-A30C-79F6F461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4A5F43-A86D-43E8-804C-94255576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4EC0CF-C3C6-4C27-B905-A531A53DC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52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6E902B-1556-4F52-BD20-A649BA182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0C5DA78-A0D3-40A0-95D4-7935D9EBF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559C8C-C611-4074-9196-0A5811DE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601508-227C-4BB1-A857-BB6A6DA3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8C28DB-373F-437E-AD85-E8618C68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4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70D0A56-25A4-4AD3-A655-439BCB0D1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BDA359E-3D43-486E-86A1-4ED10A117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511458-3AAF-4C10-B2E7-763FD117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CF40305-4FCB-4F26-B50C-D8AC8407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3EED51-6248-4206-8CB6-7ACC48CC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2527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4693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5C13BA-8591-40E9-8856-98DF1CCA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7065B4-E76D-4EE4-AD4E-AE68DAE1C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FD5A4F-F8CF-4163-969D-2AFEAE1F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80E097-6219-4231-AC99-F9100338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07B8B5-0AB4-4FEA-8A30-099A7D58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84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032697-7201-4298-82BF-C897E3EB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0D42065-7256-4DCC-999A-9FBD0BDA8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4090AF-BDBC-4669-A46C-3729936F9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512168-3795-4EA5-BA14-629D7C86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9150DF-00C5-4331-BE92-18B56C97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27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3C1296-F9FA-43E6-9822-19D30D0F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3782F3-CD90-4FCC-B811-9BE132ADE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5FF0D68-43B5-49D6-9217-173B9BA57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DA93B42-F078-45D4-9537-AE95CDE0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AC5C445-9FA5-4DB1-AE1A-E54D0807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631D4E-3A91-4619-A67F-4896A49B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13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BA4C48-3945-40FD-BD56-0AA8802F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43B44C-9CC2-4FB6-AB83-50F898DCE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AD4789C-D386-4662-9004-9C1429021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B61D86F-DAFA-4B09-B3ED-BF31BA0B3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90230EF-554C-455F-9A33-E296CDE32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FD5C596-6EFB-411A-BEF3-F23477DE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8851DC7-2FDD-4E4A-B227-B3A44AF6E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F41D3BA-BCC5-4813-BE32-DE9EB4A4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7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ECF76C-7986-409F-8D29-C9D0807B7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5E7D976-D260-44B8-8DEA-6ABB1F52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2AE837C-E7A3-43DB-B314-898DC29D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4CF419-A6F3-4160-BF8F-A3DB5C3F6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509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620C482-8722-44D5-9945-FF5CBA3B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534F730-240E-4596-B05B-487AAAC8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37D870-F6FD-4746-9AD7-5252F7EF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2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3CDB2E-296C-44FD-9DCD-1528A9EF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BB6E09-34E9-4321-A48B-184C126D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FD834A5-A8B4-4E2A-AF0F-99818D263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5096A9B-3EA1-418E-8D21-82CFBD76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98C10A-3375-48D0-BB52-385E5385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074DF5-5A67-472D-933D-C2DC9965A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835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ED2F52-34D6-4288-BB26-57A5D1B0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7609AD9-8F4A-4EDD-95AC-2A5502D4A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FFD9C7-0519-40F7-8615-47453AFA3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A3BA541-0E68-46CC-B7A5-41CF08F9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97249DF-7D45-4AC4-9107-80B3D6B6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B89BCA0-1523-4AB9-A853-68A66CCC3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2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7B6054F-4229-490C-97FB-08FDC7C4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E72305-4980-4232-B86A-E6D6DA26C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F74F19-7C26-4147-B641-6FB276AB0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0841F-1AC3-4910-BFB1-E53C91E5E245}" type="datetimeFigureOut">
              <a:rPr lang="pl-PL" smtClean="0"/>
              <a:t>27.07.2021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580C44-8F4C-4970-A834-A147255D5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ECBF8F-49B3-4339-9D24-7E33F3A39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C059E-63C2-4A6B-B4D9-AF445FC2B7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86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ytuł prezentacji"/>
          <p:cNvSpPr txBox="1">
            <a:spLocks noGrp="1"/>
          </p:cNvSpPr>
          <p:nvPr>
            <p:ph type="ctrTitle"/>
          </p:nvPr>
        </p:nvSpPr>
        <p:spPr>
          <a:xfrm>
            <a:off x="754358" y="1219762"/>
            <a:ext cx="10985503" cy="2324101"/>
          </a:xfrm>
          <a:prstGeom prst="rect">
            <a:avLst/>
          </a:prstGeom>
        </p:spPr>
        <p:txBody>
          <a:bodyPr/>
          <a:lstStyle>
            <a:lvl1pPr>
              <a:defRPr b="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l-PL" dirty="0"/>
              <a:t>Program Inwestycji Strategicznych</a:t>
            </a:r>
            <a:endParaRPr dirty="0"/>
          </a:p>
        </p:txBody>
      </p:sp>
      <p:sp>
        <p:nvSpPr>
          <p:cNvPr id="155" name="Podtytuł"/>
          <p:cNvSpPr txBox="1">
            <a:spLocks noGrp="1"/>
          </p:cNvSpPr>
          <p:nvPr>
            <p:ph type="subTitle" sz="quarter" idx="1"/>
          </p:nvPr>
        </p:nvSpPr>
        <p:spPr>
          <a:xfrm>
            <a:off x="751781" y="3543862"/>
            <a:ext cx="10985501" cy="952501"/>
          </a:xfrm>
          <a:prstGeom prst="rect">
            <a:avLst/>
          </a:prstGeom>
        </p:spPr>
        <p:txBody>
          <a:bodyPr/>
          <a:lstStyle>
            <a:lvl1pPr>
              <a:defRPr b="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l-PL" dirty="0"/>
              <a:t>Wnioski Powiatu Radomskiego</a:t>
            </a:r>
            <a:endParaRPr dirty="0"/>
          </a:p>
        </p:txBody>
      </p:sp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56867"/>
            <a:ext cx="12192000" cy="60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97863F7-5A25-4AA3-99BC-151D21976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64" y="1976219"/>
            <a:ext cx="6900986" cy="3882104"/>
          </a:xfrm>
          <a:prstGeom prst="rect">
            <a:avLst/>
          </a:prstGeom>
        </p:spPr>
      </p:pic>
      <p:sp>
        <p:nvSpPr>
          <p:cNvPr id="4" name="Tytuł prezentacji">
            <a:extLst>
              <a:ext uri="{FF2B5EF4-FFF2-40B4-BE49-F238E27FC236}">
                <a16:creationId xmlns:a16="http://schemas.microsoft.com/office/drawing/2014/main" id="{DAEE828E-2677-4AC9-9F09-5A8DF5E57E88}"/>
              </a:ext>
            </a:extLst>
          </p:cNvPr>
          <p:cNvSpPr txBox="1">
            <a:spLocks/>
          </p:cNvSpPr>
          <p:nvPr/>
        </p:nvSpPr>
        <p:spPr>
          <a:xfrm>
            <a:off x="734351" y="275223"/>
            <a:ext cx="9685538" cy="768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l-PL" sz="7000" dirty="0"/>
              <a:t>Założenia programu</a:t>
            </a:r>
          </a:p>
        </p:txBody>
      </p:sp>
      <p:sp>
        <p:nvSpPr>
          <p:cNvPr id="5" name="Podtytuł">
            <a:extLst>
              <a:ext uri="{FF2B5EF4-FFF2-40B4-BE49-F238E27FC236}">
                <a16:creationId xmlns:a16="http://schemas.microsoft.com/office/drawing/2014/main" id="{FD8CD5D8-F340-4F60-8253-11C78599987E}"/>
              </a:ext>
            </a:extLst>
          </p:cNvPr>
          <p:cNvSpPr txBox="1">
            <a:spLocks/>
          </p:cNvSpPr>
          <p:nvPr/>
        </p:nvSpPr>
        <p:spPr>
          <a:xfrm>
            <a:off x="355029" y="2583031"/>
            <a:ext cx="4333835" cy="952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ED7D31"/>
                </a:solidFill>
              </a:rPr>
              <a:t>20 miliardów złotych</a:t>
            </a:r>
          </a:p>
          <a:p>
            <a:r>
              <a:rPr lang="pl-PL" dirty="0"/>
              <a:t>4 priorytety</a:t>
            </a:r>
          </a:p>
          <a:p>
            <a:r>
              <a:rPr lang="pl-PL" dirty="0">
                <a:solidFill>
                  <a:srgbClr val="ED7D31"/>
                </a:solidFill>
              </a:rPr>
              <a:t>3 wnioski JST</a:t>
            </a:r>
          </a:p>
          <a:p>
            <a:r>
              <a:rPr lang="pl-PL" dirty="0"/>
              <a:t>pilotaż do 15 sierpnia</a:t>
            </a:r>
          </a:p>
          <a:p>
            <a:r>
              <a:rPr lang="pl-PL" dirty="0">
                <a:solidFill>
                  <a:srgbClr val="ED7D31"/>
                </a:solidFill>
              </a:rPr>
              <a:t>niski wkład własny</a:t>
            </a:r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A972D479-483B-432A-B7ED-76A39BDC001E}"/>
              </a:ext>
            </a:extLst>
          </p:cNvPr>
          <p:cNvSpPr/>
          <p:nvPr/>
        </p:nvSpPr>
        <p:spPr>
          <a:xfrm>
            <a:off x="734351" y="1427063"/>
            <a:ext cx="3037351" cy="68759"/>
          </a:xfrm>
          <a:prstGeom prst="rect">
            <a:avLst/>
          </a:prstGeom>
          <a:solidFill>
            <a:srgbClr val="1F284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767504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owiat Radomski"/>
          <p:cNvSpPr txBox="1">
            <a:spLocks noGrp="1"/>
          </p:cNvSpPr>
          <p:nvPr>
            <p:ph type="title" idx="4294967295"/>
          </p:nvPr>
        </p:nvSpPr>
        <p:spPr>
          <a:xfrm>
            <a:off x="686625" y="-15016"/>
            <a:ext cx="10985502" cy="1391412"/>
          </a:xfrm>
          <a:prstGeom prst="rect">
            <a:avLst/>
          </a:prstGeom>
        </p:spPr>
        <p:txBody>
          <a:bodyPr anchor="b"/>
          <a:lstStyle>
            <a:lvl1pPr>
              <a:defRPr sz="7000" b="0" spc="-14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l-PL" dirty="0"/>
              <a:t>Wniosek „drogowy” </a:t>
            </a:r>
            <a:endParaRPr dirty="0"/>
          </a:p>
        </p:txBody>
      </p:sp>
      <p:sp>
        <p:nvSpPr>
          <p:cNvPr id="159" name="Powiat Radomski zajmuje obszar 1.530 km2 (153 tys. ha). Zamieszkuje ten teren ponad 149 tys. osób (78,1% ludności stanowią mieszkańcy obszarów wiejskich). Powiat tworzą miasto Pionki, miasto i gmina Iłża, Skaryszew oraz gminy: Gózd, Jastrzębia, Jedlińsk,"/>
          <p:cNvSpPr txBox="1">
            <a:spLocks noGrp="1"/>
          </p:cNvSpPr>
          <p:nvPr>
            <p:ph type="body" sz="quarter" idx="4294967295"/>
          </p:nvPr>
        </p:nvSpPr>
        <p:spPr>
          <a:xfrm>
            <a:off x="734351" y="1915071"/>
            <a:ext cx="5808492" cy="17167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57200">
              <a:lnSpc>
                <a:spcPct val="100000"/>
              </a:lnSpc>
              <a:spcBef>
                <a:spcPts val="1300"/>
              </a:spcBef>
              <a:buSzTx/>
              <a:buNone/>
              <a:defRPr sz="2600" baseline="23076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l-PL" b="1" dirty="0">
                <a:solidFill>
                  <a:srgbClr val="000000"/>
                </a:solidFill>
              </a:rPr>
              <a:t>Założenie: </a:t>
            </a:r>
          </a:p>
          <a:p>
            <a:r>
              <a:rPr lang="pl-PL" dirty="0">
                <a:solidFill>
                  <a:srgbClr val="000000"/>
                </a:solidFill>
              </a:rPr>
              <a:t>przebudowa 5 dróg powiatowych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0000"/>
                </a:solidFill>
              </a:rPr>
              <a:t>Gminy Skaryszew, Kowala, Wierzbica</a:t>
            </a:r>
            <a:br>
              <a:rPr lang="pl-PL" b="1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ED7D31"/>
                </a:solidFill>
              </a:rPr>
              <a:t>droga Radom - Gębarzów – Polany </a:t>
            </a:r>
            <a:br>
              <a:rPr lang="pl-PL" dirty="0">
                <a:solidFill>
                  <a:srgbClr val="000000"/>
                </a:solidFill>
              </a:rPr>
            </a:br>
            <a:r>
              <a:rPr lang="pl-PL" b="1" dirty="0">
                <a:solidFill>
                  <a:srgbClr val="000000"/>
                </a:solidFill>
              </a:rPr>
              <a:t>ok. 7,7 km - ok. 38 mln zł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0000"/>
                </a:solidFill>
              </a:rPr>
              <a:t>Gmina Przytyk</a:t>
            </a:r>
            <a:br>
              <a:rPr lang="pl-PL" b="1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ED7D31"/>
                </a:solidFill>
              </a:rPr>
              <a:t>droga Przytyk - Kożuchów </a:t>
            </a:r>
            <a:r>
              <a:rPr lang="pl-PL" b="1" dirty="0">
                <a:solidFill>
                  <a:srgbClr val="000000"/>
                </a:solidFill>
              </a:rPr>
              <a:t>ok. 5,9 km – ok. </a:t>
            </a:r>
            <a:r>
              <a:rPr lang="pl-PL" b="1" dirty="0"/>
              <a:t>25,5 mln zł</a:t>
            </a:r>
            <a:endParaRPr lang="pl-PL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0000"/>
                </a:solidFill>
              </a:rPr>
              <a:t>Gmina Jastrzębia</a:t>
            </a:r>
            <a:br>
              <a:rPr lang="pl-PL" b="1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ED7D31"/>
                </a:solidFill>
              </a:rPr>
              <a:t>droga Zakrzew - </a:t>
            </a:r>
            <a:r>
              <a:rPr lang="pl-PL" dirty="0" err="1">
                <a:solidFill>
                  <a:srgbClr val="ED7D31"/>
                </a:solidFill>
              </a:rPr>
              <a:t>Gulin</a:t>
            </a:r>
            <a:r>
              <a:rPr lang="pl-PL" dirty="0">
                <a:solidFill>
                  <a:srgbClr val="ED7D31"/>
                </a:solidFill>
              </a:rPr>
              <a:t> – Wsola – Wojciechów </a:t>
            </a:r>
            <a:r>
              <a:rPr lang="pl-PL" b="1" dirty="0"/>
              <a:t>ok. 1,9 km – ok. 6 mln zł</a:t>
            </a:r>
            <a:endParaRPr lang="pl-PL" dirty="0"/>
          </a:p>
          <a:p>
            <a:endParaRPr lang="pl-PL" dirty="0">
              <a:solidFill>
                <a:srgbClr val="000000"/>
              </a:solidFill>
            </a:endParaRPr>
          </a:p>
        </p:txBody>
      </p:sp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56867"/>
            <a:ext cx="12192000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Prostokąt"/>
          <p:cNvSpPr/>
          <p:nvPr/>
        </p:nvSpPr>
        <p:spPr>
          <a:xfrm>
            <a:off x="734351" y="1427063"/>
            <a:ext cx="3037351" cy="68759"/>
          </a:xfrm>
          <a:prstGeom prst="rect">
            <a:avLst/>
          </a:prstGeom>
          <a:solidFill>
            <a:srgbClr val="1F284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2F74DD-9D0E-461C-8124-104CD997E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91" y="1915071"/>
            <a:ext cx="5100700" cy="36073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owiat Radomski"/>
          <p:cNvSpPr txBox="1">
            <a:spLocks noGrp="1"/>
          </p:cNvSpPr>
          <p:nvPr>
            <p:ph type="title" idx="4294967295"/>
          </p:nvPr>
        </p:nvSpPr>
        <p:spPr>
          <a:xfrm>
            <a:off x="686625" y="-15016"/>
            <a:ext cx="10985502" cy="1391412"/>
          </a:xfrm>
          <a:prstGeom prst="rect">
            <a:avLst/>
          </a:prstGeom>
        </p:spPr>
        <p:txBody>
          <a:bodyPr anchor="b"/>
          <a:lstStyle>
            <a:lvl1pPr>
              <a:defRPr sz="7000" b="0" spc="-14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l-PL" dirty="0"/>
              <a:t>Wniosek „drogowy” </a:t>
            </a:r>
            <a:endParaRPr dirty="0"/>
          </a:p>
        </p:txBody>
      </p:sp>
      <p:sp>
        <p:nvSpPr>
          <p:cNvPr id="159" name="Powiat Radomski zajmuje obszar 1.530 km2 (153 tys. ha). Zamieszkuje ten teren ponad 149 tys. osób (78,1% ludności stanowią mieszkańcy obszarów wiejskich). Powiat tworzą miasto Pionki, miasto i gmina Iłża, Skaryszew oraz gminy: Gózd, Jastrzębia, Jedlińsk,"/>
          <p:cNvSpPr txBox="1">
            <a:spLocks noGrp="1"/>
          </p:cNvSpPr>
          <p:nvPr>
            <p:ph type="body" sz="quarter" idx="4294967295"/>
          </p:nvPr>
        </p:nvSpPr>
        <p:spPr>
          <a:xfrm>
            <a:off x="734351" y="1915071"/>
            <a:ext cx="5808492" cy="17167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57200">
              <a:lnSpc>
                <a:spcPct val="100000"/>
              </a:lnSpc>
              <a:spcBef>
                <a:spcPts val="1300"/>
              </a:spcBef>
              <a:buSzTx/>
              <a:buNone/>
              <a:defRPr sz="2600" baseline="23076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l-PL" b="1" dirty="0">
                <a:solidFill>
                  <a:srgbClr val="000000"/>
                </a:solidFill>
              </a:rPr>
              <a:t>Założenie: </a:t>
            </a:r>
          </a:p>
          <a:p>
            <a:r>
              <a:rPr lang="pl-PL" dirty="0">
                <a:solidFill>
                  <a:srgbClr val="000000"/>
                </a:solidFill>
              </a:rPr>
              <a:t>przebudowa 5 dróg powiatowych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0000"/>
                </a:solidFill>
              </a:rPr>
              <a:t>Gmina Skaryszew</a:t>
            </a:r>
            <a:br>
              <a:rPr lang="pl-PL" b="1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ED7D31"/>
                </a:solidFill>
              </a:rPr>
              <a:t>droga Klwatka - Bogusławice – Skaryszew </a:t>
            </a:r>
            <a:br>
              <a:rPr lang="pl-PL" dirty="0"/>
            </a:br>
            <a:r>
              <a:rPr lang="pl-PL" b="1" dirty="0"/>
              <a:t>ok. 925,8 m – ok. 5,5 mln zł</a:t>
            </a: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000000"/>
                </a:solidFill>
              </a:rPr>
              <a:t>Gmina Wierzbica</a:t>
            </a:r>
            <a:br>
              <a:rPr lang="pl-PL" b="1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ED7D31"/>
                </a:solidFill>
              </a:rPr>
              <a:t>droga Ruda Wielka  - Dąbrówka Warszawska</a:t>
            </a:r>
            <a:br>
              <a:rPr lang="pl-PL" dirty="0">
                <a:solidFill>
                  <a:srgbClr val="ED7D31"/>
                </a:solidFill>
              </a:rPr>
            </a:br>
            <a:r>
              <a:rPr lang="pl-PL" b="1" dirty="0"/>
              <a:t>ok. 4,3 km – ok. 14,4 mln zł</a:t>
            </a:r>
          </a:p>
          <a:p>
            <a:pPr algn="ctr"/>
            <a:r>
              <a:rPr lang="pl-PL" b="1" dirty="0"/>
              <a:t>ŁĄCZNIE 20,8 km</a:t>
            </a:r>
            <a:endParaRPr lang="pl-PL" sz="3600" b="1" dirty="0"/>
          </a:p>
          <a:p>
            <a:pPr algn="ctr"/>
            <a:r>
              <a:rPr lang="pl-PL" sz="3600" b="1" dirty="0">
                <a:solidFill>
                  <a:srgbClr val="ED7D31"/>
                </a:solidFill>
              </a:rPr>
              <a:t>KOSZT ok. 89,4 mln złotych</a:t>
            </a:r>
          </a:p>
          <a:p>
            <a:endParaRPr lang="pl-PL" b="1" dirty="0"/>
          </a:p>
        </p:txBody>
      </p:sp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56867"/>
            <a:ext cx="12192000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Prostokąt"/>
          <p:cNvSpPr/>
          <p:nvPr/>
        </p:nvSpPr>
        <p:spPr>
          <a:xfrm>
            <a:off x="734351" y="1427063"/>
            <a:ext cx="3037351" cy="68759"/>
          </a:xfrm>
          <a:prstGeom prst="rect">
            <a:avLst/>
          </a:prstGeom>
          <a:solidFill>
            <a:srgbClr val="1F284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2F74DD-9D0E-461C-8124-104CD997E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91" y="1915071"/>
            <a:ext cx="5100700" cy="360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91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owiat Radomski"/>
          <p:cNvSpPr txBox="1">
            <a:spLocks noGrp="1"/>
          </p:cNvSpPr>
          <p:nvPr>
            <p:ph type="title" idx="4294967295"/>
          </p:nvPr>
        </p:nvSpPr>
        <p:spPr>
          <a:xfrm>
            <a:off x="686625" y="-15016"/>
            <a:ext cx="10985502" cy="1391412"/>
          </a:xfrm>
          <a:prstGeom prst="rect">
            <a:avLst/>
          </a:prstGeom>
        </p:spPr>
        <p:txBody>
          <a:bodyPr anchor="b"/>
          <a:lstStyle>
            <a:lvl1pPr>
              <a:defRPr sz="7000" b="0" spc="-14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l-PL" dirty="0"/>
              <a:t>Wniosek „ekologiczny” </a:t>
            </a:r>
            <a:endParaRPr dirty="0"/>
          </a:p>
        </p:txBody>
      </p:sp>
      <p:sp>
        <p:nvSpPr>
          <p:cNvPr id="159" name="Powiat Radomski zajmuje obszar 1.530 km2 (153 tys. ha). Zamieszkuje ten teren ponad 149 tys. osób (78,1% ludności stanowią mieszkańcy obszarów wiejskich). Powiat tworzą miasto Pionki, miasto i gmina Iłża, Skaryszew oraz gminy: Gózd, Jastrzębia, Jedlińsk,"/>
          <p:cNvSpPr txBox="1">
            <a:spLocks noGrp="1"/>
          </p:cNvSpPr>
          <p:nvPr>
            <p:ph type="body" sz="quarter" idx="4294967295"/>
          </p:nvPr>
        </p:nvSpPr>
        <p:spPr>
          <a:xfrm>
            <a:off x="734351" y="1781905"/>
            <a:ext cx="5248542" cy="344704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defTabSz="457200">
              <a:lnSpc>
                <a:spcPct val="100000"/>
              </a:lnSpc>
              <a:spcBef>
                <a:spcPts val="1300"/>
              </a:spcBef>
              <a:buSzTx/>
              <a:buNone/>
              <a:defRPr sz="2600" baseline="23076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l-PL" b="1" dirty="0"/>
              <a:t>Założenie: </a:t>
            </a:r>
            <a:r>
              <a:rPr lang="pl-PL" dirty="0"/>
              <a:t>termomodernizacja budynków oraz instalacja Odnawialnych Źródeł Energii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10 obiektów Jednostek Organizacyjnych Powiatu Radomskiego, m.in. szkoły w Iłży i Pionkach, Domy Pomocy Społecznej, Specjalny Ośrodek </a:t>
            </a:r>
            <a:r>
              <a:rPr lang="pl-PL" dirty="0" err="1"/>
              <a:t>Szkolno</a:t>
            </a:r>
            <a:r>
              <a:rPr lang="pl-PL" dirty="0"/>
              <a:t> – Wychowawczy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zakres i rodzaj prac będzie znany po zakończeniu audytu energetycznego</a:t>
            </a:r>
          </a:p>
          <a:p>
            <a:endParaRPr lang="pl-PL" dirty="0"/>
          </a:p>
          <a:p>
            <a:r>
              <a:rPr lang="pl-PL" sz="3000" b="1" dirty="0">
                <a:solidFill>
                  <a:srgbClr val="ED7D31"/>
                </a:solidFill>
              </a:rPr>
              <a:t>Projekty do 30 mln zł</a:t>
            </a:r>
            <a:endParaRPr sz="3000" dirty="0">
              <a:solidFill>
                <a:srgbClr val="ED7D31"/>
              </a:solidFill>
            </a:endParaRPr>
          </a:p>
        </p:txBody>
      </p:sp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56867"/>
            <a:ext cx="12192000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Prostokąt"/>
          <p:cNvSpPr/>
          <p:nvPr/>
        </p:nvSpPr>
        <p:spPr>
          <a:xfrm>
            <a:off x="734351" y="1427063"/>
            <a:ext cx="3037351" cy="68759"/>
          </a:xfrm>
          <a:prstGeom prst="rect">
            <a:avLst/>
          </a:prstGeom>
          <a:solidFill>
            <a:srgbClr val="1F284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2E6368E-64CE-41A8-86D1-5C21DA6D1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59" y="1781906"/>
            <a:ext cx="5248542" cy="360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32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owiat Radomski"/>
          <p:cNvSpPr txBox="1">
            <a:spLocks noGrp="1"/>
          </p:cNvSpPr>
          <p:nvPr>
            <p:ph type="title" idx="4294967295"/>
          </p:nvPr>
        </p:nvSpPr>
        <p:spPr>
          <a:xfrm>
            <a:off x="686625" y="-15016"/>
            <a:ext cx="10985502" cy="1391412"/>
          </a:xfrm>
          <a:prstGeom prst="rect">
            <a:avLst/>
          </a:prstGeom>
        </p:spPr>
        <p:txBody>
          <a:bodyPr anchor="b"/>
          <a:lstStyle>
            <a:lvl1pPr>
              <a:defRPr sz="7000" b="0" spc="-14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l-PL" dirty="0"/>
              <a:t>Wniosek „</a:t>
            </a:r>
            <a:r>
              <a:rPr lang="pl-PL" dirty="0" err="1"/>
              <a:t>cyfryzacyjny</a:t>
            </a:r>
            <a:r>
              <a:rPr lang="pl-PL" dirty="0"/>
              <a:t>” </a:t>
            </a:r>
            <a:endParaRPr dirty="0"/>
          </a:p>
        </p:txBody>
      </p:sp>
      <p:sp>
        <p:nvSpPr>
          <p:cNvPr id="159" name="Powiat Radomski zajmuje obszar 1.530 km2 (153 tys. ha). Zamieszkuje ten teren ponad 149 tys. osób (78,1% ludności stanowią mieszkańcy obszarów wiejskich). Powiat tworzą miasto Pionki, miasto i gmina Iłża, Skaryszew oraz gminy: Gózd, Jastrzębia, Jedlińsk,"/>
          <p:cNvSpPr txBox="1">
            <a:spLocks noGrp="1"/>
          </p:cNvSpPr>
          <p:nvPr>
            <p:ph type="body" sz="quarter" idx="4294967295"/>
          </p:nvPr>
        </p:nvSpPr>
        <p:spPr>
          <a:xfrm>
            <a:off x="734351" y="1781905"/>
            <a:ext cx="5248542" cy="41661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57200">
              <a:lnSpc>
                <a:spcPct val="100000"/>
              </a:lnSpc>
              <a:spcBef>
                <a:spcPts val="1300"/>
              </a:spcBef>
              <a:buSzTx/>
              <a:buNone/>
              <a:defRPr sz="2600" baseline="23076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pl-PL" b="1" dirty="0"/>
              <a:t>Założenie: </a:t>
            </a:r>
            <a:r>
              <a:rPr lang="pl-PL" dirty="0"/>
              <a:t>cyfryzacja usług publicznych na poziomie administracji samorządowej oraz powiatowy system zarządzania oświatą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sprawy urzędowe online w Starostwie Powiatowym oraz Jednostkach Organizacyjnych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system zarządzania szkołami z udziałem zainteresowanych gmin powiatu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powiatowy system ostrzegawczo - informacyjny</a:t>
            </a:r>
          </a:p>
          <a:p>
            <a:endParaRPr lang="pl-PL" dirty="0"/>
          </a:p>
          <a:p>
            <a:r>
              <a:rPr lang="pl-PL" sz="3000" b="1" dirty="0">
                <a:solidFill>
                  <a:srgbClr val="ED7D31"/>
                </a:solidFill>
              </a:rPr>
              <a:t>Projekty do 5 mln zł</a:t>
            </a:r>
            <a:endParaRPr sz="3000" b="1" dirty="0">
              <a:solidFill>
                <a:srgbClr val="ED7D31"/>
              </a:solidFill>
            </a:endParaRPr>
          </a:p>
        </p:txBody>
      </p:sp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56867"/>
            <a:ext cx="12192000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Prostokąt"/>
          <p:cNvSpPr/>
          <p:nvPr/>
        </p:nvSpPr>
        <p:spPr>
          <a:xfrm>
            <a:off x="734351" y="1427063"/>
            <a:ext cx="3037351" cy="68759"/>
          </a:xfrm>
          <a:prstGeom prst="rect">
            <a:avLst/>
          </a:prstGeom>
          <a:solidFill>
            <a:srgbClr val="1F284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D9BC9BC-F171-4AB2-9F9A-8A8B7C219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r="-7248"/>
          <a:stretch/>
        </p:blipFill>
        <p:spPr>
          <a:xfrm>
            <a:off x="6533966" y="1781905"/>
            <a:ext cx="5539116" cy="360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3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253</Words>
  <Application>Microsoft Office PowerPoint</Application>
  <PresentationFormat>Panoramiczny</PresentationFormat>
  <Paragraphs>34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Helvetica Neue Medium</vt:lpstr>
      <vt:lpstr>Montserrat Bold</vt:lpstr>
      <vt:lpstr>Montserrat Regular</vt:lpstr>
      <vt:lpstr>Motyw pakietu Office</vt:lpstr>
      <vt:lpstr>Prezentacja programu PowerPoint</vt:lpstr>
      <vt:lpstr>Program Inwestycji Strategicznych</vt:lpstr>
      <vt:lpstr>Prezentacja programu PowerPoint</vt:lpstr>
      <vt:lpstr>Wniosek „drogowy” </vt:lpstr>
      <vt:lpstr>Wniosek „drogowy” </vt:lpstr>
      <vt:lpstr>Wniosek „ekologiczny” </vt:lpstr>
      <vt:lpstr>Wniosek „cyfryzacyjny”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mgenca</dc:creator>
  <cp:lastModifiedBy>mgenca</cp:lastModifiedBy>
  <cp:revision>10</cp:revision>
  <dcterms:created xsi:type="dcterms:W3CDTF">2021-07-16T05:06:35Z</dcterms:created>
  <dcterms:modified xsi:type="dcterms:W3CDTF">2021-07-27T10:42:35Z</dcterms:modified>
</cp:coreProperties>
</file>